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3" r:id="rId4"/>
    <p:sldId id="260" r:id="rId5"/>
    <p:sldId id="266" r:id="rId6"/>
    <p:sldId id="269" r:id="rId7"/>
    <p:sldId id="267" r:id="rId8"/>
    <p:sldId id="261" r:id="rId9"/>
    <p:sldId id="270" r:id="rId10"/>
    <p:sldId id="265" r:id="rId11"/>
    <p:sldId id="268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00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B282-0FE3-4B63-9B65-BBDEEE640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43C5D-1D6A-40CA-B34E-FEC4244CD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966A1-3431-4CB6-84E0-D232707B0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066F-CAD4-4086-9F66-52F6C8ED999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F787D-3314-477E-993C-3D99B610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7FBD1-3FDF-4B8F-AF45-D5FA4B2BF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08F1-508F-4EF1-A61E-78A7D04D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53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1A2D-665A-4BFD-B736-EF9A17885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54442-FCCE-4749-B0D1-3BD6C8505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791D7-2C61-4D0B-80AB-E6C3F052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066F-CAD4-4086-9F66-52F6C8ED999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E46E0-A0A6-4CC0-B9A1-1EC0000D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99BA5-BD15-4027-90CE-114EF9FD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08F1-508F-4EF1-A61E-78A7D04D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7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05513-0ADC-4CA8-A1D0-FA288CD5E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107B6-E77A-4925-AA61-9A81602D8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271DD-E070-45FB-833F-FFF3702DA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066F-CAD4-4086-9F66-52F6C8ED999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0CA82-8392-4C74-996E-D2752CEFA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B5B31-36D6-4ED2-A21C-340BB986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08F1-508F-4EF1-A61E-78A7D04D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3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B9714-5843-4BE4-AE93-145952FBF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736-077B-494E-9E93-DB4F629A0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A5FC0-99AE-4D25-B846-BE73A0F60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066F-CAD4-4086-9F66-52F6C8ED999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6D844-E734-469C-BAE6-EA00170D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5EFE-8032-402D-B019-702CB1D4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08F1-508F-4EF1-A61E-78A7D04D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8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EE00A-6CF8-4C2D-87E2-B4C0AAF8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A241F-E045-4332-AC3E-D7AA671E8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89A55-9D85-401A-A7B1-21855CAF5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066F-CAD4-4086-9F66-52F6C8ED999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A1408-1C71-4470-B389-4DBD3D62C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D5129-DEAB-4D32-A2E4-5D58AAC77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08F1-508F-4EF1-A61E-78A7D04D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5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A41FE-B3BA-4DC6-8A49-D584809F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6056B-B796-4E19-99FD-843C650AD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BA8CB5-CE4B-4C20-9991-97FC05A88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A1058-5635-4390-BC04-5D0DF770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066F-CAD4-4086-9F66-52F6C8ED999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F1C2D-342D-4E0F-B316-501E23530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CF0E0-2EF1-402F-B3D3-C45712DE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08F1-508F-4EF1-A61E-78A7D04D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1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D7CE9-CAC6-4774-BEF4-93BCB8924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AF294-75F4-4ECE-BF20-BD4282C9C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41A24-3695-47B6-8554-D760A58E6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D525B-425C-41B8-BF78-2D714C8BB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07C77-86C9-4567-B03E-97A985C30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1A805B-535E-46E6-923D-42F9A847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066F-CAD4-4086-9F66-52F6C8ED999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DF7EC-7C27-497A-AB92-36DE7516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70464E-070A-4D96-BE60-67DA7FB3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08F1-508F-4EF1-A61E-78A7D04D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29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87F-0ED4-4654-AACB-4D54F7BB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E2277-A527-4DDC-96E8-09E08663C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066F-CAD4-4086-9F66-52F6C8ED999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52D59-4ED3-42EA-BD81-A663B5CB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DDC3D-CF4D-4ACB-B393-B78BEE972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08F1-508F-4EF1-A61E-78A7D04D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03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B8AF1-413F-4E01-B80B-6F96E9D16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066F-CAD4-4086-9F66-52F6C8ED999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BD9CF4-E285-4FB6-AC22-B7A67B668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30A24-08BB-4E68-8C33-668F3ACD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08F1-508F-4EF1-A61E-78A7D04D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3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04916-5843-4F2F-9599-A31104796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F2837-070F-48EF-9CD0-0074050EE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5E8B8-E455-4A0B-9A6D-D2D2431F5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08253-7419-448E-89A0-1100F1FC8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066F-CAD4-4086-9F66-52F6C8ED999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A22C4-2F4B-4B01-B9D5-48D65B8F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438D9-14F2-4CD5-B39E-FD6DDCDE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08F1-508F-4EF1-A61E-78A7D04D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0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090F5-9410-42DE-A695-F9476364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53133A-CEFB-4951-81DB-034EBBD99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B870D-B098-4A6B-9932-4BE12D0B9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E41EC-8E11-4766-B176-669AD14C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066F-CAD4-4086-9F66-52F6C8ED999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FCF59-E607-4B34-90C8-ED0E1F71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4230-EEBE-4AD1-ACDC-F92E6989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08F1-508F-4EF1-A61E-78A7D04D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0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0E5D64-493F-4BA1-9E7D-3B0EB7FFA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8734E-4049-41AC-85C7-13DCB7B45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6E6B2-5313-4958-8D7D-B29D08723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6066F-CAD4-4086-9F66-52F6C8ED999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8C439-E223-45B7-81B1-224A0B576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7AECA-4B2C-427F-8265-173915649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E08F1-508F-4EF1-A61E-78A7D04D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D8ED9-810A-4ADB-8C4A-085C426BD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The Willow Bend  Butterfly Mural and Pollinator  Pathways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4ADB1-387A-4FA9-A54B-4D531EEA1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r="1938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0714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ree, ground, outdoor, building&#10;&#10;Description automatically generated">
            <a:extLst>
              <a:ext uri="{FF2B5EF4-FFF2-40B4-BE49-F238E27FC236}">
                <a16:creationId xmlns:a16="http://schemas.microsoft.com/office/drawing/2014/main" id="{73A8EF3E-05A7-413E-8FCB-FE1FCCF74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r="5264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2FC43020-1A37-40E9-8AF3-A422AFF37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73" y="1706880"/>
            <a:ext cx="2194687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ACA84C6-0249-4ED3-8AF7-58019FBD558E}"/>
              </a:ext>
            </a:extLst>
          </p:cNvPr>
          <p:cNvSpPr/>
          <p:nvPr/>
        </p:nvSpPr>
        <p:spPr>
          <a:xfrm>
            <a:off x="2514600" y="12192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487EB4-3A32-4D7C-9475-81356304B2E8}"/>
              </a:ext>
            </a:extLst>
          </p:cNvPr>
          <p:cNvSpPr/>
          <p:nvPr/>
        </p:nvSpPr>
        <p:spPr>
          <a:xfrm>
            <a:off x="5028818" y="1264919"/>
            <a:ext cx="62484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B31717-4787-44B3-9EED-02E2AFA450D8}"/>
              </a:ext>
            </a:extLst>
          </p:cNvPr>
          <p:cNvSpPr/>
          <p:nvPr/>
        </p:nvSpPr>
        <p:spPr>
          <a:xfrm>
            <a:off x="7892795" y="2004060"/>
            <a:ext cx="62484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2611F5-7401-4EE7-9DD1-30F314638569}"/>
              </a:ext>
            </a:extLst>
          </p:cNvPr>
          <p:cNvSpPr/>
          <p:nvPr/>
        </p:nvSpPr>
        <p:spPr>
          <a:xfrm>
            <a:off x="5028818" y="2649196"/>
            <a:ext cx="62484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183E3A-E923-417E-8ADE-8735259FAC7B}"/>
              </a:ext>
            </a:extLst>
          </p:cNvPr>
          <p:cNvSpPr/>
          <p:nvPr/>
        </p:nvSpPr>
        <p:spPr>
          <a:xfrm>
            <a:off x="6304596" y="1036319"/>
            <a:ext cx="62484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3E575BB-9B2B-4D53-943E-81ACFA8AC96E}"/>
              </a:ext>
            </a:extLst>
          </p:cNvPr>
          <p:cNvSpPr/>
          <p:nvPr/>
        </p:nvSpPr>
        <p:spPr>
          <a:xfrm>
            <a:off x="7580375" y="2971800"/>
            <a:ext cx="62484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824D7C2-6015-4A30-8B8C-DD0FD6DBD43F}"/>
              </a:ext>
            </a:extLst>
          </p:cNvPr>
          <p:cNvSpPr/>
          <p:nvPr/>
        </p:nvSpPr>
        <p:spPr>
          <a:xfrm>
            <a:off x="7375873" y="1143000"/>
            <a:ext cx="62484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See the source image">
            <a:extLst>
              <a:ext uri="{FF2B5EF4-FFF2-40B4-BE49-F238E27FC236}">
                <a16:creationId xmlns:a16="http://schemas.microsoft.com/office/drawing/2014/main" id="{7D397690-5002-40B7-9656-74A20228E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630" y="1252055"/>
            <a:ext cx="1573516" cy="241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554C2B-0CE3-4D75-A682-8DBE2D5A7139}"/>
              </a:ext>
            </a:extLst>
          </p:cNvPr>
          <p:cNvCxnSpPr/>
          <p:nvPr/>
        </p:nvCxnSpPr>
        <p:spPr>
          <a:xfrm flipV="1">
            <a:off x="3958541" y="3383280"/>
            <a:ext cx="1920240" cy="173736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7CF808-754C-4ED1-92F1-595264815C82}"/>
              </a:ext>
            </a:extLst>
          </p:cNvPr>
          <p:cNvCxnSpPr/>
          <p:nvPr/>
        </p:nvCxnSpPr>
        <p:spPr>
          <a:xfrm flipV="1">
            <a:off x="5878781" y="3589971"/>
            <a:ext cx="1920240" cy="173736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1C15AF-DECD-40F6-9295-960B8CAC334F}"/>
              </a:ext>
            </a:extLst>
          </p:cNvPr>
          <p:cNvCxnSpPr/>
          <p:nvPr/>
        </p:nvCxnSpPr>
        <p:spPr>
          <a:xfrm flipV="1">
            <a:off x="8455834" y="3040999"/>
            <a:ext cx="1920240" cy="173736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6D4355-5785-4E2F-AB0A-FF15E9498B22}"/>
              </a:ext>
            </a:extLst>
          </p:cNvPr>
          <p:cNvSpPr txBox="1"/>
          <p:nvPr/>
        </p:nvSpPr>
        <p:spPr>
          <a:xfrm flipH="1">
            <a:off x="3066710" y="5151120"/>
            <a:ext cx="164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Mural Location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0C21A2-2943-40CE-A4FD-976BD6DF9D6F}"/>
              </a:ext>
            </a:extLst>
          </p:cNvPr>
          <p:cNvSpPr txBox="1"/>
          <p:nvPr/>
        </p:nvSpPr>
        <p:spPr>
          <a:xfrm>
            <a:off x="4742013" y="5407027"/>
            <a:ext cx="35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Pollinator facts around the butterfly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D02B30-43B3-40AE-8687-2997BDBD751A}"/>
              </a:ext>
            </a:extLst>
          </p:cNvPr>
          <p:cNvSpPr txBox="1"/>
          <p:nvPr/>
        </p:nvSpPr>
        <p:spPr>
          <a:xfrm>
            <a:off x="7514820" y="4820061"/>
            <a:ext cx="178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Free little library </a:t>
            </a:r>
          </a:p>
        </p:txBody>
      </p:sp>
    </p:spTree>
    <p:extLst>
      <p:ext uri="{BB962C8B-B14F-4D97-AF65-F5344CB8AC3E}">
        <p14:creationId xmlns:p14="http://schemas.microsoft.com/office/powerpoint/2010/main" val="1784453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68115176-AEC9-4FF7-8DF7-318ECB832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See the source image">
            <a:extLst>
              <a:ext uri="{FF2B5EF4-FFF2-40B4-BE49-F238E27FC236}">
                <a16:creationId xmlns:a16="http://schemas.microsoft.com/office/drawing/2014/main" id="{28D416BF-2D6C-44B8-88B0-D08F17207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7BC5096B-3782-42A4-8A8B-866FA29BC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7" y="0"/>
            <a:ext cx="4797551" cy="6858000"/>
          </a:xfrm>
          <a:custGeom>
            <a:avLst/>
            <a:gdLst>
              <a:gd name="connsiteX0" fmla="*/ 0 w 4196431"/>
              <a:gd name="connsiteY0" fmla="*/ 0 h 6858000"/>
              <a:gd name="connsiteX1" fmla="*/ 4196431 w 4196431"/>
              <a:gd name="connsiteY1" fmla="*/ 0 h 6858000"/>
              <a:gd name="connsiteX2" fmla="*/ 4074168 w 4196431"/>
              <a:gd name="connsiteY2" fmla="*/ 2252778 h 6858000"/>
              <a:gd name="connsiteX3" fmla="*/ 3294627 w 4196431"/>
              <a:gd name="connsiteY3" fmla="*/ 5843425 h 6858000"/>
              <a:gd name="connsiteX4" fmla="*/ 3216094 w 4196431"/>
              <a:gd name="connsiteY4" fmla="*/ 5282005 h 6858000"/>
              <a:gd name="connsiteX5" fmla="*/ 3001017 w 4196431"/>
              <a:gd name="connsiteY5" fmla="*/ 6619370 h 6858000"/>
              <a:gd name="connsiteX6" fmla="*/ 2977814 w 4196431"/>
              <a:gd name="connsiteY6" fmla="*/ 6541268 h 6858000"/>
              <a:gd name="connsiteX7" fmla="*/ 2875630 w 4196431"/>
              <a:gd name="connsiteY7" fmla="*/ 6683272 h 6858000"/>
              <a:gd name="connsiteX8" fmla="*/ 2793380 w 4196431"/>
              <a:gd name="connsiteY8" fmla="*/ 6809553 h 6858000"/>
              <a:gd name="connsiteX9" fmla="*/ 2778938 w 4196431"/>
              <a:gd name="connsiteY9" fmla="*/ 6858000 h 6858000"/>
              <a:gd name="connsiteX10" fmla="*/ 2478009 w 4196431"/>
              <a:gd name="connsiteY10" fmla="*/ 6858000 h 6858000"/>
              <a:gd name="connsiteX11" fmla="*/ 2477464 w 4196431"/>
              <a:gd name="connsiteY11" fmla="*/ 6849211 h 6858000"/>
              <a:gd name="connsiteX12" fmla="*/ 2457972 w 4196431"/>
              <a:gd name="connsiteY12" fmla="*/ 6528590 h 6858000"/>
              <a:gd name="connsiteX13" fmla="*/ 2353092 w 4196431"/>
              <a:gd name="connsiteY13" fmla="*/ 6842319 h 6858000"/>
              <a:gd name="connsiteX14" fmla="*/ 2346619 w 4196431"/>
              <a:gd name="connsiteY14" fmla="*/ 6858000 h 6858000"/>
              <a:gd name="connsiteX15" fmla="*/ 1797809 w 4196431"/>
              <a:gd name="connsiteY15" fmla="*/ 6858000 h 6858000"/>
              <a:gd name="connsiteX16" fmla="*/ 1779535 w 4196431"/>
              <a:gd name="connsiteY16" fmla="*/ 6824799 h 6858000"/>
              <a:gd name="connsiteX17" fmla="*/ 1707437 w 4196431"/>
              <a:gd name="connsiteY17" fmla="*/ 6571191 h 6858000"/>
              <a:gd name="connsiteX18" fmla="*/ 1555277 w 4196431"/>
              <a:gd name="connsiteY18" fmla="*/ 6749709 h 6858000"/>
              <a:gd name="connsiteX19" fmla="*/ 1534407 w 4196431"/>
              <a:gd name="connsiteY19" fmla="*/ 6858000 h 6858000"/>
              <a:gd name="connsiteX20" fmla="*/ 1251061 w 4196431"/>
              <a:gd name="connsiteY20" fmla="*/ 6858000 h 6858000"/>
              <a:gd name="connsiteX21" fmla="*/ 1242905 w 4196431"/>
              <a:gd name="connsiteY21" fmla="*/ 6828991 h 6858000"/>
              <a:gd name="connsiteX22" fmla="*/ 1190272 w 4196431"/>
              <a:gd name="connsiteY22" fmla="*/ 6796367 h 6858000"/>
              <a:gd name="connsiteX23" fmla="*/ 1098878 w 4196431"/>
              <a:gd name="connsiteY23" fmla="*/ 6842732 h 6858000"/>
              <a:gd name="connsiteX24" fmla="*/ 1093868 w 4196431"/>
              <a:gd name="connsiteY24" fmla="*/ 6858000 h 6858000"/>
              <a:gd name="connsiteX25" fmla="*/ 0 w 4196431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196431" h="6858000">
                <a:moveTo>
                  <a:pt x="0" y="0"/>
                </a:moveTo>
                <a:lnTo>
                  <a:pt x="4196431" y="0"/>
                </a:lnTo>
                <a:cubicBezTo>
                  <a:pt x="4163410" y="1021915"/>
                  <a:pt x="4120573" y="1975363"/>
                  <a:pt x="4074168" y="2252778"/>
                </a:cubicBezTo>
                <a:cubicBezTo>
                  <a:pt x="3487393" y="5765830"/>
                  <a:pt x="3294627" y="5843425"/>
                  <a:pt x="3294627" y="5843425"/>
                </a:cubicBezTo>
                <a:cubicBezTo>
                  <a:pt x="3294627" y="5843425"/>
                  <a:pt x="3260714" y="5467624"/>
                  <a:pt x="3216094" y="5282005"/>
                </a:cubicBezTo>
                <a:cubicBezTo>
                  <a:pt x="3207169" y="5543191"/>
                  <a:pt x="3031807" y="6578291"/>
                  <a:pt x="3001017" y="6619370"/>
                </a:cubicBezTo>
                <a:cubicBezTo>
                  <a:pt x="2993432" y="6595026"/>
                  <a:pt x="2985399" y="6567641"/>
                  <a:pt x="2977814" y="6541268"/>
                </a:cubicBezTo>
                <a:cubicBezTo>
                  <a:pt x="2952379" y="6592998"/>
                  <a:pt x="2920252" y="6641178"/>
                  <a:pt x="2875630" y="6683272"/>
                </a:cubicBezTo>
                <a:cubicBezTo>
                  <a:pt x="2837255" y="6719534"/>
                  <a:pt x="2811459" y="6762420"/>
                  <a:pt x="2793380" y="6809553"/>
                </a:cubicBezTo>
                <a:lnTo>
                  <a:pt x="2778938" y="6858000"/>
                </a:lnTo>
                <a:lnTo>
                  <a:pt x="2478009" y="6858000"/>
                </a:lnTo>
                <a:lnTo>
                  <a:pt x="2477464" y="6849211"/>
                </a:lnTo>
                <a:cubicBezTo>
                  <a:pt x="2474622" y="6741570"/>
                  <a:pt x="2479223" y="6629767"/>
                  <a:pt x="2457972" y="6528590"/>
                </a:cubicBezTo>
                <a:cubicBezTo>
                  <a:pt x="2419319" y="6660101"/>
                  <a:pt x="2384556" y="6761891"/>
                  <a:pt x="2353092" y="6842319"/>
                </a:cubicBezTo>
                <a:lnTo>
                  <a:pt x="2346619" y="6858000"/>
                </a:lnTo>
                <a:lnTo>
                  <a:pt x="1797809" y="6858000"/>
                </a:lnTo>
                <a:lnTo>
                  <a:pt x="1779535" y="6824799"/>
                </a:lnTo>
                <a:cubicBezTo>
                  <a:pt x="1741321" y="6743115"/>
                  <a:pt x="1720489" y="6658294"/>
                  <a:pt x="1707437" y="6571191"/>
                </a:cubicBezTo>
                <a:cubicBezTo>
                  <a:pt x="1669955" y="6502217"/>
                  <a:pt x="1616855" y="6820203"/>
                  <a:pt x="1555277" y="6749709"/>
                </a:cubicBezTo>
                <a:lnTo>
                  <a:pt x="1534407" y="6858000"/>
                </a:lnTo>
                <a:lnTo>
                  <a:pt x="1251061" y="6858000"/>
                </a:lnTo>
                <a:lnTo>
                  <a:pt x="1242905" y="6828991"/>
                </a:lnTo>
                <a:cubicBezTo>
                  <a:pt x="1232189" y="6812342"/>
                  <a:pt x="1215595" y="6800551"/>
                  <a:pt x="1190272" y="6796367"/>
                </a:cubicBezTo>
                <a:cubicBezTo>
                  <a:pt x="1141077" y="6789900"/>
                  <a:pt x="1114094" y="6810464"/>
                  <a:pt x="1098878" y="6842732"/>
                </a:cubicBezTo>
                <a:lnTo>
                  <a:pt x="10938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E1897-15F6-4B06-A1E4-0707A86F0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25" y="724490"/>
            <a:ext cx="3940109" cy="3330353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9196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ECFD2-D912-40D4-8E5E-ADB28539D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 </a:t>
            </a:r>
          </a:p>
        </p:txBody>
      </p:sp>
      <p:pic>
        <p:nvPicPr>
          <p:cNvPr id="9" name="Picture 14" descr="May be an image of one or more people, people standing, tree and outdoors">
            <a:extLst>
              <a:ext uri="{FF2B5EF4-FFF2-40B4-BE49-F238E27FC236}">
                <a16:creationId xmlns:a16="http://schemas.microsoft.com/office/drawing/2014/main" id="{164D5343-BB68-45FD-8950-5DFB15558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6" r="1" b="10349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y be an image of child and indoor">
            <a:extLst>
              <a:ext uri="{FF2B5EF4-FFF2-40B4-BE49-F238E27FC236}">
                <a16:creationId xmlns:a16="http://schemas.microsoft.com/office/drawing/2014/main" id="{8B383E5D-1ED9-42DF-9C34-584595BC5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3" b="2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May be an image of child, standing, sitting and indoor">
            <a:extLst>
              <a:ext uri="{FF2B5EF4-FFF2-40B4-BE49-F238E27FC236}">
                <a16:creationId xmlns:a16="http://schemas.microsoft.com/office/drawing/2014/main" id="{0FA1C031-5685-4B14-8D65-B04D7B5ED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3" b="8364"/>
          <a:stretch/>
        </p:blipFill>
        <p:spPr bwMode="auto">
          <a:xfrm>
            <a:off x="8086176" y="321733"/>
            <a:ext cx="3797984" cy="20105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May be an image of outdoors">
            <a:extLst>
              <a:ext uri="{FF2B5EF4-FFF2-40B4-BE49-F238E27FC236}">
                <a16:creationId xmlns:a16="http://schemas.microsoft.com/office/drawing/2014/main" id="{65E0E26C-03E3-40C0-969F-D0D8C2F84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r="14624" b="1"/>
          <a:stretch/>
        </p:blipFill>
        <p:spPr bwMode="auto">
          <a:xfrm rot="16200000">
            <a:off x="1208112" y="1531619"/>
            <a:ext cx="2013804" cy="37947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ay be an image of one or more people">
            <a:extLst>
              <a:ext uri="{FF2B5EF4-FFF2-40B4-BE49-F238E27FC236}">
                <a16:creationId xmlns:a16="http://schemas.microsoft.com/office/drawing/2014/main" id="{159A22EA-3EF8-4943-9632-828A684F9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" b="25047"/>
          <a:stretch/>
        </p:blipFill>
        <p:spPr bwMode="auto">
          <a:xfrm>
            <a:off x="8082952" y="2431705"/>
            <a:ext cx="3797983" cy="20009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y be an image of child, standing and indoor">
            <a:extLst>
              <a:ext uri="{FF2B5EF4-FFF2-40B4-BE49-F238E27FC236}">
                <a16:creationId xmlns:a16="http://schemas.microsoft.com/office/drawing/2014/main" id="{90EF6C0D-F6E7-4D0F-9919-B0A6D6026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6" r="1" b="15271"/>
          <a:stretch/>
        </p:blipFill>
        <p:spPr bwMode="auto">
          <a:xfrm>
            <a:off x="317634" y="4525716"/>
            <a:ext cx="3794760" cy="20105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194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7C463-AD30-4DA1-8816-CC21C579D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60" y="0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Background: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3783D-2A3C-4445-95DB-08AA3868F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82" y="1417320"/>
            <a:ext cx="5962785" cy="5111933"/>
          </a:xfrm>
        </p:spPr>
        <p:txBody>
          <a:bodyPr>
            <a:noAutofit/>
          </a:bodyPr>
          <a:lstStyle/>
          <a:p>
            <a:r>
              <a:rPr lang="en-US" sz="2400" dirty="0"/>
              <a:t>Willow Bend is a 501 (c) (3) non-profit organization providing environmental programs for the greater Flagstaff area. </a:t>
            </a:r>
          </a:p>
          <a:p>
            <a:r>
              <a:rPr lang="en-US" sz="2400" dirty="0"/>
              <a:t>We are located in Sawmill Park, a county island within the City of Flagstaff. Surrounded by habitat gardens that are free and open to the public 24/7. </a:t>
            </a:r>
          </a:p>
          <a:p>
            <a:r>
              <a:rPr lang="en-US" sz="2400" dirty="0"/>
              <a:t>We are adjacent to NAU and CCC, local schools, Boys and Girls Club, the Juvenile Detention Center, and the Southside community.  </a:t>
            </a:r>
          </a:p>
          <a:p>
            <a:r>
              <a:rPr lang="en-US" sz="2400" dirty="0"/>
              <a:t>In 2017 we received a Heritage Grant to restore the habitat gardens and add new interactive and ADA accessible features. </a:t>
            </a:r>
          </a:p>
        </p:txBody>
      </p:sp>
      <p:pic>
        <p:nvPicPr>
          <p:cNvPr id="1026" name="Picture 2" descr="May be an image of tree and nature">
            <a:extLst>
              <a:ext uri="{FF2B5EF4-FFF2-40B4-BE49-F238E27FC236}">
                <a16:creationId xmlns:a16="http://schemas.microsoft.com/office/drawing/2014/main" id="{DD5D1399-DC17-4595-B9BA-191ED59C0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44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6" name="Picture 14" descr="May be an image of one or more people, bird and outdoors">
            <a:extLst>
              <a:ext uri="{FF2B5EF4-FFF2-40B4-BE49-F238E27FC236}">
                <a16:creationId xmlns:a16="http://schemas.microsoft.com/office/drawing/2014/main" id="{9FB6BFD2-6FB5-4ACC-807E-EE8819FFC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3" r="5" b="7007"/>
          <a:stretch/>
        </p:blipFill>
        <p:spPr bwMode="auto">
          <a:xfrm>
            <a:off x="1" y="1"/>
            <a:ext cx="2970465" cy="338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y be an image of one or more people, people standing, nature and tree">
            <a:extLst>
              <a:ext uri="{FF2B5EF4-FFF2-40B4-BE49-F238E27FC236}">
                <a16:creationId xmlns:a16="http://schemas.microsoft.com/office/drawing/2014/main" id="{C52E0E35-EACF-4B4C-AD10-C2DFDC71D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r="5" b="10601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y be an image of child and outdoors">
            <a:extLst>
              <a:ext uri="{FF2B5EF4-FFF2-40B4-BE49-F238E27FC236}">
                <a16:creationId xmlns:a16="http://schemas.microsoft.com/office/drawing/2014/main" id="{452B3588-8472-4257-8B11-C8C8583F1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9" r="16515" b="4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y be an image of one or more people, people standing, outdoors and tree">
            <a:extLst>
              <a:ext uri="{FF2B5EF4-FFF2-40B4-BE49-F238E27FC236}">
                <a16:creationId xmlns:a16="http://schemas.microsoft.com/office/drawing/2014/main" id="{091FBCCF-4BE7-4C53-927E-C26998583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be an image of one or more people, people standing and outdoors">
            <a:extLst>
              <a:ext uri="{FF2B5EF4-FFF2-40B4-BE49-F238E27FC236}">
                <a16:creationId xmlns:a16="http://schemas.microsoft.com/office/drawing/2014/main" id="{9558414F-87A4-40EF-9F47-90A3A9268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4581"/>
          <a:stretch/>
        </p:blipFill>
        <p:spPr bwMode="auto">
          <a:xfrm>
            <a:off x="-1017" y="3474720"/>
            <a:ext cx="2970465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D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838D7-42D3-4952-8EDA-9BBA66262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0047" y="3706840"/>
            <a:ext cx="5193748" cy="6371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The Outdoor Classroom</a:t>
            </a:r>
          </a:p>
        </p:txBody>
      </p:sp>
      <p:pic>
        <p:nvPicPr>
          <p:cNvPr id="3082" name="Picture 10" descr="May be an image of child, sitting, standing and outdoors">
            <a:extLst>
              <a:ext uri="{FF2B5EF4-FFF2-40B4-BE49-F238E27FC236}">
                <a16:creationId xmlns:a16="http://schemas.microsoft.com/office/drawing/2014/main" id="{7B8CE4AA-09A0-497E-AE17-54ED8BFBC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r="5" b="5"/>
          <a:stretch/>
        </p:blipFill>
        <p:spPr bwMode="auto">
          <a:xfrm>
            <a:off x="3059902" y="3474719"/>
            <a:ext cx="2970466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BEF86-771F-4908-A72C-EAAB476E1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653" y="4251504"/>
            <a:ext cx="5366610" cy="23474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An ADA accessible garden that provides an opportunity for the community to learn about wildlife through fun educational activities including the tactile baskets, the “hide and go seek” bronze animals, a log balance beam, use of magnifying glasses, and more. </a:t>
            </a:r>
          </a:p>
        </p:txBody>
      </p:sp>
    </p:spTree>
    <p:extLst>
      <p:ext uri="{BB962C8B-B14F-4D97-AF65-F5344CB8AC3E}">
        <p14:creationId xmlns:p14="http://schemas.microsoft.com/office/powerpoint/2010/main" val="2061686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May be an image of Marci Sheer and brick wall">
            <a:extLst>
              <a:ext uri="{FF2B5EF4-FFF2-40B4-BE49-F238E27FC236}">
                <a16:creationId xmlns:a16="http://schemas.microsoft.com/office/drawing/2014/main" id="{03420789-CF68-49F4-9906-5B6DCA304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1" b="2353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A1262-EC2B-42AF-AF6B-536B11C1E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The Mural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18252-ED7D-4F21-8AF2-9CB5D3645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920240"/>
            <a:ext cx="4370830" cy="4815840"/>
          </a:xfrm>
        </p:spPr>
        <p:txBody>
          <a:bodyPr>
            <a:normAutofit/>
          </a:bodyPr>
          <a:lstStyle/>
          <a:p>
            <a:r>
              <a:rPr lang="en-US" sz="2500" dirty="0"/>
              <a:t>The mural will be added to the outdoor classroom, painted on the south facing shed. </a:t>
            </a:r>
          </a:p>
          <a:p>
            <a:r>
              <a:rPr lang="en-US" sz="2500" dirty="0"/>
              <a:t>The two-tailed swallow tail is the AZ state butterfly. The mural will be interactive providing an opportunity for visitors to be part of the butterfly and experience themselves with its wings. </a:t>
            </a:r>
          </a:p>
          <a:p>
            <a:r>
              <a:rPr lang="en-US" sz="2500" dirty="0"/>
              <a:t>The mural will also include pollinator facts (yet to be designed).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6691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8" name="Picture 6" descr="See the source image">
            <a:extLst>
              <a:ext uri="{FF2B5EF4-FFF2-40B4-BE49-F238E27FC236}">
                <a16:creationId xmlns:a16="http://schemas.microsoft.com/office/drawing/2014/main" id="{9D4B12E0-CF7C-40E9-B590-18CFD7F7C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9" r="19077" b="2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BF845C8F-F9F7-47A9-B111-E3C12E937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" b="6917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36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5135D4A-98E6-4BC2-8EB9-BB6EEB51E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8" r="-1" b="32864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9E9D0-2364-4AC3-A7D3-9A0F2A0E0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4" b="25956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3A2735-D0D0-4B80-B3C1-8176C178C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r="14256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26910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See the source image">
            <a:extLst>
              <a:ext uri="{FF2B5EF4-FFF2-40B4-BE49-F238E27FC236}">
                <a16:creationId xmlns:a16="http://schemas.microsoft.com/office/drawing/2014/main" id="{998B9078-D171-4E65-82FF-094381B29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r="17622" b="-3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ee the source image">
            <a:extLst>
              <a:ext uri="{FF2B5EF4-FFF2-40B4-BE49-F238E27FC236}">
                <a16:creationId xmlns:a16="http://schemas.microsoft.com/office/drawing/2014/main" id="{E2F37867-6F89-4301-B58E-3853B1E4B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r="5792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ee the source image">
            <a:extLst>
              <a:ext uri="{FF2B5EF4-FFF2-40B4-BE49-F238E27FC236}">
                <a16:creationId xmlns:a16="http://schemas.microsoft.com/office/drawing/2014/main" id="{17517B8C-E3B0-4FFD-9268-1BC907B1B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 r="3" b="12030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81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711BA-997D-4C78-8889-753EC55A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35668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4200" dirty="0"/>
              <a:t>Pollinator Pathways: The Free Little Library and Pollinator Activities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563C0-B435-44B8-AEC3-64A54FFF3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2794251"/>
            <a:ext cx="4685549" cy="4216141"/>
          </a:xfrm>
        </p:spPr>
        <p:txBody>
          <a:bodyPr>
            <a:normAutofit/>
          </a:bodyPr>
          <a:lstStyle/>
          <a:p>
            <a:r>
              <a:rPr lang="en-US" sz="2400" dirty="0"/>
              <a:t>A colorful free little library will be placed in the garden. </a:t>
            </a:r>
          </a:p>
          <a:p>
            <a:r>
              <a:rPr lang="en-US" sz="2400" dirty="0"/>
              <a:t>The library will have pollinator, native plants, and nature art focused books.</a:t>
            </a:r>
          </a:p>
          <a:p>
            <a:r>
              <a:rPr lang="en-US" sz="2400" dirty="0"/>
              <a:t>Other features include interactive pollinator bingo, pollinator information and habitat garden brochures, insect identification cards, insect hotels, and outdoor pollinator games and art activities </a:t>
            </a:r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EC88D064-C98B-4005-93F1-D812DA7F6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364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2" name="Rectangle 15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3" name="Rectangle 15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4" name="Rectangle 15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8" name="Picture 10" descr="See the source image">
            <a:extLst>
              <a:ext uri="{FF2B5EF4-FFF2-40B4-BE49-F238E27FC236}">
                <a16:creationId xmlns:a16="http://schemas.microsoft.com/office/drawing/2014/main" id="{D721E0A7-CA7B-4032-A469-EBE52104E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1122363"/>
            <a:ext cx="2897188" cy="2141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See the source image">
            <a:extLst>
              <a:ext uri="{FF2B5EF4-FFF2-40B4-BE49-F238E27FC236}">
                <a16:creationId xmlns:a16="http://schemas.microsoft.com/office/drawing/2014/main" id="{CB4B392C-5727-4135-9279-67DA645AB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1122363"/>
            <a:ext cx="3273425" cy="2141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See the source image">
            <a:extLst>
              <a:ext uri="{FF2B5EF4-FFF2-40B4-BE49-F238E27FC236}">
                <a16:creationId xmlns:a16="http://schemas.microsoft.com/office/drawing/2014/main" id="{28F8D666-CB95-43BF-AB8D-CFBD4BD4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1122363"/>
            <a:ext cx="3529013" cy="2141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See the source image">
            <a:extLst>
              <a:ext uri="{FF2B5EF4-FFF2-40B4-BE49-F238E27FC236}">
                <a16:creationId xmlns:a16="http://schemas.microsoft.com/office/drawing/2014/main" id="{C1096C94-31C2-40E9-A9D0-0BD6DE4F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3328988"/>
            <a:ext cx="1517650" cy="2395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See the source image">
            <a:extLst>
              <a:ext uri="{FF2B5EF4-FFF2-40B4-BE49-F238E27FC236}">
                <a16:creationId xmlns:a16="http://schemas.microsoft.com/office/drawing/2014/main" id="{16F309C9-ACB3-4E4D-86BC-604F4DEF4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3328988"/>
            <a:ext cx="1484313" cy="2395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>
            <a:extLst>
              <a:ext uri="{FF2B5EF4-FFF2-40B4-BE49-F238E27FC236}">
                <a16:creationId xmlns:a16="http://schemas.microsoft.com/office/drawing/2014/main" id="{A16436AA-E136-4864-8111-111EBC99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3328988"/>
            <a:ext cx="2395538" cy="2395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The Pollinator Victory Garden Win the War on Pollinator Decline with Ecological Gardening;  How to Attract and Support Bees, Beetles, Butterflies, Bats and Other Pollinators by Eierman, Kim, 9781631597503">
            <a:extLst>
              <a:ext uri="{FF2B5EF4-FFF2-40B4-BE49-F238E27FC236}">
                <a16:creationId xmlns:a16="http://schemas.microsoft.com/office/drawing/2014/main" id="{A5A4B314-A1F6-4DD1-A401-CD0949CA5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3328988"/>
            <a:ext cx="2395538" cy="2395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DDA90895-0AB2-477A-AF7C-7B85CDCE6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838" y="3328988"/>
            <a:ext cx="1771650" cy="2395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804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305</Words>
  <Application>Microsoft Office PowerPoint</Application>
  <PresentationFormat>Widescreen</PresentationFormat>
  <Paragraphs>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The Willow Bend  Butterfly Mural and Pollinator  Pathways Project</vt:lpstr>
      <vt:lpstr>Background: </vt:lpstr>
      <vt:lpstr>The Outdoor Classroom</vt:lpstr>
      <vt:lpstr>The Mural</vt:lpstr>
      <vt:lpstr>PowerPoint Presentation</vt:lpstr>
      <vt:lpstr>PowerPoint Presentation</vt:lpstr>
      <vt:lpstr>PowerPoint Presentation</vt:lpstr>
      <vt:lpstr>Pollinator Pathways: The Free Little Library and Pollinator Activities</vt:lpstr>
      <vt:lpstr>PowerPoint Presentation</vt:lpstr>
      <vt:lpstr>PowerPoint Presentation</vt:lpstr>
      <vt:lpstr>Questions?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Willow Bend  Butterfly Mural and Pollinator  Pathways Project</dc:title>
  <dc:creator>moranrh@gmail.com</dc:creator>
  <cp:lastModifiedBy>moranrh@gmail.com</cp:lastModifiedBy>
  <cp:revision>1</cp:revision>
  <dcterms:created xsi:type="dcterms:W3CDTF">2021-10-10T21:26:04Z</dcterms:created>
  <dcterms:modified xsi:type="dcterms:W3CDTF">2021-10-10T21:30:19Z</dcterms:modified>
</cp:coreProperties>
</file>